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48" r:id="rId1"/>
  </p:sldMasterIdLst>
  <p:notesMasterIdLst>
    <p:notesMasterId r:id="rId28"/>
  </p:notesMasterIdLst>
  <p:sldIdLst>
    <p:sldId id="256" r:id="rId2"/>
    <p:sldId id="375" r:id="rId3"/>
    <p:sldId id="376" r:id="rId4"/>
    <p:sldId id="413" r:id="rId5"/>
    <p:sldId id="387" r:id="rId6"/>
    <p:sldId id="409" r:id="rId7"/>
    <p:sldId id="418" r:id="rId8"/>
    <p:sldId id="390" r:id="rId9"/>
    <p:sldId id="414" r:id="rId10"/>
    <p:sldId id="392" r:id="rId11"/>
    <p:sldId id="465" r:id="rId12"/>
    <p:sldId id="391" r:id="rId13"/>
    <p:sldId id="432" r:id="rId14"/>
    <p:sldId id="466" r:id="rId15"/>
    <p:sldId id="467" r:id="rId16"/>
    <p:sldId id="441" r:id="rId17"/>
    <p:sldId id="394" r:id="rId18"/>
    <p:sldId id="401" r:id="rId19"/>
    <p:sldId id="411" r:id="rId20"/>
    <p:sldId id="404" r:id="rId21"/>
    <p:sldId id="405" r:id="rId22"/>
    <p:sldId id="402" r:id="rId23"/>
    <p:sldId id="468" r:id="rId24"/>
    <p:sldId id="406" r:id="rId25"/>
    <p:sldId id="407" r:id="rId26"/>
    <p:sldId id="398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1388" autoAdjust="0"/>
  </p:normalViewPr>
  <p:slideViewPr>
    <p:cSldViewPr>
      <p:cViewPr varScale="1">
        <p:scale>
          <a:sx n="88" d="100"/>
          <a:sy n="88" d="100"/>
        </p:scale>
        <p:origin x="736" y="192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5" Type="http://schemas.openxmlformats.org/officeDocument/2006/relationships/image" Target="../media/image29.wmf"/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增加总结，概述性的描述。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画框图，增加图片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429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减少叙述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改变图片尺度，强调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dtw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改变比对精度列名合并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上涨下降特征合并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减少叙述。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增加精度和指标描述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变成增加组合分类算法</a:t>
            </a:r>
          </a:p>
          <a:p>
            <a:r>
              <a:rPr kumimoji="1" lang="zh-CN" altLang="en-US" dirty="0" smtClean="0"/>
              <a:t>先说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，然后组合算法，最后说增加处理速度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解释量化投资和预测的关系，简化内容，</a:t>
            </a:r>
            <a:r>
              <a:rPr lang="en-US" altLang="zh-CN" dirty="0" smtClean="0"/>
              <a:t>15</a:t>
            </a:r>
            <a:r>
              <a:rPr lang="zh-CN" altLang="en-US" dirty="0" smtClean="0"/>
              <a:t>秒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引用论文标示，该论文为代表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论文标示。加个小波函数图。格式统一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下部截图删掉，增加注释。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截图比例尺一样，道琼斯剪短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加上信息熵公式标示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强调变换长度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‹#›</a:t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  <a:t>18/12/18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jpeg"/><Relationship Id="rId12" Type="http://schemas.openxmlformats.org/officeDocument/2006/relationships/image" Target="../media/image59.jpeg"/><Relationship Id="rId13" Type="http://schemas.openxmlformats.org/officeDocument/2006/relationships/image" Target="../media/image60.jpeg"/><Relationship Id="rId14" Type="http://schemas.openxmlformats.org/officeDocument/2006/relationships/image" Target="../media/image61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jpeg"/><Relationship Id="rId7" Type="http://schemas.openxmlformats.org/officeDocument/2006/relationships/image" Target="../media/image54.jpeg"/><Relationship Id="rId8" Type="http://schemas.openxmlformats.org/officeDocument/2006/relationships/image" Target="../media/image55.jpeg"/><Relationship Id="rId9" Type="http://schemas.openxmlformats.org/officeDocument/2006/relationships/image" Target="../media/image56.jpeg"/><Relationship Id="rId10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4.jpeg"/><Relationship Id="rId3" Type="http://schemas.openxmlformats.org/officeDocument/2006/relationships/image" Target="../media/image6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blog.csdn.net/qq_19600291/article/details/77659501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w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28.w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2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25.w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26.wmf"/><Relationship Id="rId10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oleObject" Target="../embeddings/oleObject6.bin"/><Relationship Id="rId7" Type="http://schemas.openxmlformats.org/officeDocument/2006/relationships/image" Target="../media/image32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3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-2147482423" descr="C:\Users\赵忠伟\Desktop\图片1_副本.png图片1_副本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3925" y="922338"/>
            <a:ext cx="7378065" cy="3957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20" y="421640"/>
            <a:ext cx="3652212" cy="542279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</a:p>
        </p:txBody>
      </p:sp>
      <p:pic>
        <p:nvPicPr>
          <p:cNvPr id="2" name="图片 1" descr="C:\Users\赵忠伟\Desktop\未命名文件_副本.png未命名文件_副本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53473" y="753745"/>
            <a:ext cx="4907915" cy="5098415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2546985" y="2870835"/>
            <a:ext cx="1313180" cy="40767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675" y="2870835"/>
            <a:ext cx="227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子序列动态时间规整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</a:p>
        </p:txBody>
      </p: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1081174232"/>
              </p:ext>
            </p:extLst>
          </p:nvPr>
        </p:nvGraphicFramePr>
        <p:xfrm>
          <a:off x="1301115" y="1104394"/>
          <a:ext cx="6766560" cy="218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0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extLst>
              <p:ext uri="{D42A27DB-BD31-4B8C-83A1-F6EECF244321}">
                <p14:modId xmlns:p14="http://schemas.microsoft.com/office/powerpoint/2010/main" val="1251300606"/>
              </p:ext>
            </p:extLst>
          </p:nvPr>
        </p:nvGraphicFramePr>
        <p:xfrm>
          <a:off x="1268095" y="3789040"/>
          <a:ext cx="6832600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92"/>
                <a:gridCol w="1997454"/>
                <a:gridCol w="1997454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100" b="0" baseline="30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[1]</a:t>
                      </a:r>
                      <a:endParaRPr lang="en-US" altLang="en-US" sz="1100" b="0" baseline="30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2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r>
                        <a:rPr lang="en-US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43608" y="5093459"/>
            <a:ext cx="7057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50" dirty="0" smtClean="0"/>
              <a:t>[1]</a:t>
            </a:r>
            <a:r>
              <a:rPr lang="en-US" altLang="zh-CN" sz="1050" dirty="0" err="1" smtClean="0"/>
              <a:t>Tsinaslanidis.Subsequence</a:t>
            </a:r>
            <a:r>
              <a:rPr lang="en-US" altLang="zh-CN" sz="1050" dirty="0"/>
              <a:t> dynamic time warping for charting: Bullish and bearish class predictions for </a:t>
            </a:r>
            <a:r>
              <a:rPr lang="en-US" altLang="zh-CN" sz="1050" dirty="0" err="1"/>
              <a:t>NYSEstocks.EXPERT</a:t>
            </a:r>
            <a:r>
              <a:rPr lang="en-US" altLang="zh-CN" sz="1050" dirty="0"/>
              <a:t> SYSTEMS WITH </a:t>
            </a:r>
            <a:r>
              <a:rPr lang="en-US" altLang="zh-CN" sz="1050" dirty="0"/>
              <a:t>APPLICATIONS,2018,94:193-204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887511" y="4546666"/>
            <a:ext cx="9825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47" name="图片 1" descr="C:\Users\linqt\Desktop\新建文件夹 (2)\20181213102109_6678hak_www.ssbbww.com.jpg20181213102109_6678hak_www.ssbbww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9" y="4484596"/>
            <a:ext cx="1748878" cy="1311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239823" y="4510274"/>
            <a:ext cx="925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45" name="图片 1" descr="C:\Users\linqt\Desktop\新建文件夹 (2)\20181213102048_9583hak_www.ssbbww.com.jpg20181213102048_9583hak_www.ssbbww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4510275"/>
            <a:ext cx="1669345" cy="12520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3919" y="4541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43" name="图片 1" descr="C:\Users\linqt\Desktop\新建文件夹 (2)\20181213102027_6082hak_www.ssbbww.com.jpg20181213102027_6082hak_www.ssbbww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5" y="4470194"/>
            <a:ext cx="1721305" cy="12909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9087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25" name="图片 1" descr="C:\Users\linqt\Desktop\20181213101526_100hak_www.ssbbww.com.jpg20181213101526_100hak_www.ssbbww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05" y="702119"/>
            <a:ext cx="1883968" cy="14129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21136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661008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00880" y="959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31" name="图片 1" descr="C:\Users\linqt\Desktop\20181213101658_3198hak_www.ssbbww.com.jpg20181213101658_3198hak_www.ssbbww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41" y="731842"/>
            <a:ext cx="1825827" cy="1365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044423" y="989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33" name="图片 275" descr="C:\Users\linqt\Desktop\20181213101727_2375hak_www.ssbbww.com.jpg20181213101727_2375hak_www.ssbbww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2014438"/>
            <a:ext cx="1780600" cy="13317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34230" y="2162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35" name="图片 208" descr="C:\Users\linqt\Desktop\20181213101754_3705hak_www.ssbbww.com.jpg20181213101754_3705hak_www.ssbbww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6" y="731842"/>
            <a:ext cx="1854816" cy="1383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494209" y="929101"/>
            <a:ext cx="492443" cy="2226583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charset="0"/>
                <a:ea typeface="微软雅黑" charset="0"/>
                <a:cs typeface="微软雅黑" charset="0"/>
              </a:rPr>
              <a:t>上涨特征序列</a:t>
            </a:r>
            <a:endParaRPr kumimoji="1" lang="zh-CN" altLang="en-US" sz="20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4230" y="3417589"/>
            <a:ext cx="492443" cy="218274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charset="0"/>
                <a:ea typeface="微软雅黑" charset="0"/>
                <a:cs typeface="微软雅黑" charset="0"/>
              </a:rPr>
              <a:t>下跌特征序列</a:t>
            </a:r>
            <a:endParaRPr kumimoji="1" lang="zh-CN" altLang="en-US" sz="2000" b="1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43684" y="3305521"/>
            <a:ext cx="10338968" cy="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37" name="图片 1" descr="C:\Users\linqt\Desktop\新建文件夹 (2)\20181213101904_7421hak_www.ssbbww.com.jpg20181213101904_7421hak_www.ssbbww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3273758"/>
            <a:ext cx="1780600" cy="1335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106767" y="3310678"/>
            <a:ext cx="11151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39" name="图片 1" descr="C:\Users\linqt\Desktop\新建文件夹 (2)\20181213101937_7824hak_www.ssbbww.com.jpg20181213101937_7824hak_www.ssbbww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66" y="3265415"/>
            <a:ext cx="1858518" cy="1393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图片 274" descr="C:\Users\linqt\Desktop\20181213101629_3320hak_www.ssbbww.com.jpg20181213101629_3320hak_www.ssbbww.c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16" y="2011976"/>
            <a:ext cx="1883968" cy="14092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231849" y="3310677"/>
            <a:ext cx="11197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141" name="图片 1" descr="C:\Users\linqt\Desktop\新建文件夹 (2)\20181213101959_1540hak_www.ssbbww.com.jpg20181213101959_1540hak_www.ssbbww.co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3222007"/>
            <a:ext cx="1897418" cy="1415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图片 1" descr="C:\Users\linqt\Desktop\20181213101553_3877hak_www.ssbbww.com.jpg20181213101553_3877hak_www.ssbbww.co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2035486"/>
            <a:ext cx="1781654" cy="13327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工具流程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实现了对于股票价格走势的中长期走势预测。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预测精度进行了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本文提出的流程的预测精度达到了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74%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更多的特征子序列选择窗口宽度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通过组合分类算法，增加分类器对更多标签进行分类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通过优化算法和并行化处理以提高处理速度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51520" y="6093296"/>
            <a:ext cx="85689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杨一文</a:t>
            </a:r>
            <a:r>
              <a:rPr lang="en-US" altLang="zh-CN" sz="1050" dirty="0"/>
              <a:t>,</a:t>
            </a:r>
            <a:r>
              <a:rPr lang="zh-CN" altLang="zh-CN" sz="1050" dirty="0"/>
              <a:t>蔺玉佩</a:t>
            </a:r>
            <a:r>
              <a:rPr lang="en-US" altLang="zh-CN" sz="1050" dirty="0"/>
              <a:t>.</a:t>
            </a:r>
            <a:r>
              <a:rPr lang="zh-CN" altLang="zh-CN" sz="1050" dirty="0"/>
              <a:t>模糊时间序列建模及股票市场多步预测</a:t>
            </a:r>
            <a:r>
              <a:rPr lang="en-US" altLang="zh-CN" sz="1050" dirty="0"/>
              <a:t>.</a:t>
            </a:r>
            <a:r>
              <a:rPr lang="zh-CN" altLang="zh-CN" sz="1050" dirty="0"/>
              <a:t>计算机工程与应用</a:t>
            </a:r>
            <a:r>
              <a:rPr lang="en-US" altLang="zh-CN" sz="1050" dirty="0"/>
              <a:t>,2014,05:252-256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672" y="1553712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129" y="1313976"/>
            <a:ext cx="2011845" cy="1076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6093296"/>
            <a:ext cx="7706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050" dirty="0" smtClean="0"/>
              <a:t>段文秀</a:t>
            </a:r>
            <a:r>
              <a:rPr lang="en-US" altLang="zh-CN" sz="1050" dirty="0" smtClean="0"/>
              <a:t>.</a:t>
            </a:r>
            <a:r>
              <a:rPr lang="zh-CN" altLang="zh-CN" sz="1050" dirty="0" smtClean="0"/>
              <a:t>基于</a:t>
            </a:r>
            <a:r>
              <a:rPr lang="zh-CN" altLang="zh-CN" sz="1050" dirty="0"/>
              <a:t>小波网络的数据挖掘技术及在股市预测中的应用</a:t>
            </a:r>
            <a:r>
              <a:rPr lang="en-US" altLang="zh-CN" sz="1050" dirty="0"/>
              <a:t>[</a:t>
            </a:r>
            <a:r>
              <a:rPr lang="zh-CN" altLang="zh-CN" sz="1050" dirty="0"/>
              <a:t>硕士学位论文</a:t>
            </a:r>
            <a:r>
              <a:rPr lang="en-US" altLang="zh-CN" sz="1050" dirty="0"/>
              <a:t>].</a:t>
            </a:r>
            <a:r>
              <a:rPr lang="zh-CN" altLang="zh-CN" sz="1050" dirty="0"/>
              <a:t>山东：山东科技大学</a:t>
            </a:r>
            <a:r>
              <a:rPr lang="en-US" altLang="zh-CN" sz="1050" dirty="0"/>
              <a:t> , </a:t>
            </a:r>
            <a:r>
              <a:rPr lang="en-US" altLang="zh-CN" sz="1050" dirty="0"/>
              <a:t>2006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181029" y="1451805"/>
            <a:ext cx="8839186" cy="4047718"/>
            <a:chOff x="181029" y="1451805"/>
            <a:chExt cx="8839186" cy="4047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029" y="1451805"/>
              <a:ext cx="8839186" cy="40477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16416" y="1451805"/>
              <a:ext cx="5040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 smtClean="0"/>
                <a:t>状态</a:t>
              </a:r>
              <a:endParaRPr kumimoji="1" lang="zh-CN" altLang="en-US" sz="1050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6696" y="5877272"/>
            <a:ext cx="8172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大数据部落 </a:t>
            </a:r>
            <a:r>
              <a:rPr lang="en-US" altLang="zh-CN" sz="1050" dirty="0"/>
              <a:t>.</a:t>
            </a:r>
            <a:r>
              <a:rPr lang="zh-CN" altLang="zh-CN" sz="1050" dirty="0"/>
              <a:t>隐马尔科夫模型</a:t>
            </a:r>
            <a:r>
              <a:rPr lang="en-US" altLang="zh-CN" sz="1050" dirty="0"/>
              <a:t>(HMM)</a:t>
            </a:r>
            <a:r>
              <a:rPr lang="zh-CN" altLang="zh-CN" sz="1050" dirty="0"/>
              <a:t>股指预测实战</a:t>
            </a:r>
            <a:r>
              <a:rPr lang="en-US" altLang="zh-CN" sz="1050" dirty="0"/>
              <a:t>.[ 2017-08-29]. </a:t>
            </a:r>
            <a:r>
              <a:rPr lang="en-US" altLang="zh-CN" sz="1050" dirty="0">
                <a:hlinkClick r:id="rId4"/>
              </a:rPr>
              <a:t>https://blog.csdn.net/qq_19600291/article/details/77659501</a:t>
            </a:r>
            <a:r>
              <a:rPr lang="zh-CN" altLang="zh-CN" sz="1050" dirty="0"/>
              <a:t> </a:t>
            </a:r>
            <a:endParaRPr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28" y="3963075"/>
            <a:ext cx="7164288" cy="21321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0" y="1112612"/>
            <a:ext cx="7217123" cy="22133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57099" y="1484785"/>
            <a:ext cx="553998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 smtClean="0"/>
              <a:t>上证指数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57099" y="407707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smtClean="0"/>
              <a:t>道琼斯指数</a:t>
            </a:r>
            <a:endParaRPr kumimoji="1" lang="zh-CN" altLang="en-US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836712"/>
            <a:ext cx="3804285" cy="3698458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060028"/>
              </p:ext>
            </p:extLst>
          </p:nvPr>
        </p:nvGraphicFramePr>
        <p:xfrm>
          <a:off x="5939155" y="159105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r:id="rId6" imgW="1676400" imgH="342900" progId="Equation.KSEE3">
                  <p:embed/>
                </p:oleObj>
              </mc:Choice>
              <mc:Fallback>
                <p:oleObj r:id="rId6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39155" y="159105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>
            <p:extLst>
              <p:ext uri="{D42A27DB-BD31-4B8C-83A1-F6EECF244321}">
                <p14:modId xmlns:p14="http://schemas.microsoft.com/office/powerpoint/2010/main" val="430253414"/>
              </p:ext>
            </p:extLst>
          </p:nvPr>
        </p:nvGraphicFramePr>
        <p:xfrm>
          <a:off x="5563552" y="2252101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r:id="rId8" imgW="1115695" imgH="510540" progId="Equation.KSEE3">
                  <p:embed/>
                </p:oleObj>
              </mc:Choice>
              <mc:Fallback>
                <p:oleObj r:id="rId8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63552" y="2252101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870460"/>
              </p:ext>
            </p:extLst>
          </p:nvPr>
        </p:nvGraphicFramePr>
        <p:xfrm>
          <a:off x="7095489" y="2261330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r:id="rId10" imgW="1079500" imgH="431800" progId="Equation.KSEE3">
                  <p:embed/>
                </p:oleObj>
              </mc:Choice>
              <mc:Fallback>
                <p:oleObj r:id="rId10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95489" y="2261330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514500"/>
              </p:ext>
            </p:extLst>
          </p:nvPr>
        </p:nvGraphicFramePr>
        <p:xfrm>
          <a:off x="5788025" y="3109170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r:id="rId12" imgW="2057400" imgH="304800" progId="Equation.KSEE3">
                  <p:embed/>
                </p:oleObj>
              </mc:Choice>
              <mc:Fallback>
                <p:oleObj r:id="rId12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88025" y="3109170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690368"/>
              </p:ext>
            </p:extLst>
          </p:nvPr>
        </p:nvGraphicFramePr>
        <p:xfrm>
          <a:off x="6126480" y="3728142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r:id="rId14" imgW="1409700" imgH="304800" progId="Equation.KSEE3">
                  <p:embed/>
                </p:oleObj>
              </mc:Choice>
              <mc:Fallback>
                <p:oleObj r:id="rId14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26480" y="3728142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39155" y="959485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信息熵增益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规整（</a:t>
            </a:r>
            <a:r>
              <a:rPr lang="en-US" altLang="zh-CN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DTW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r:id="rId6" imgW="965200" imgH="203200" progId="Equation.KSEE3">
                  <p:embed/>
                </p:oleObj>
              </mc:Choice>
              <mc:Fallback>
                <p:oleObj r:id="rId6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r:id="rId8" imgW="1384300" imgH="203200" progId="Equation.KSEE3">
                  <p:embed/>
                </p:oleObj>
              </mc:Choice>
              <mc:Fallback>
                <p:oleObj r:id="rId8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1091</Words>
  <Application>Microsoft Macintosh PowerPoint</Application>
  <PresentationFormat>全屏显示(4:3)</PresentationFormat>
  <Paragraphs>326</Paragraphs>
  <Slides>26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 Black</vt:lpstr>
      <vt:lpstr>Calibri</vt:lpstr>
      <vt:lpstr>Courier New</vt:lpstr>
      <vt:lpstr>Tahoma</vt:lpstr>
      <vt:lpstr>Times New Roman</vt:lpstr>
      <vt:lpstr>Wingdings</vt:lpstr>
      <vt:lpstr>方正风雅宋简体</vt:lpstr>
      <vt:lpstr>黑体</vt:lpstr>
      <vt:lpstr>华文楷体</vt:lpstr>
      <vt:lpstr>华文细黑</vt:lpstr>
      <vt:lpstr>宋体</vt:lpstr>
      <vt:lpstr>微软雅黑</vt:lpstr>
      <vt:lpstr>幼圆</vt:lpstr>
      <vt:lpstr>Arial</vt:lpstr>
      <vt:lpstr>Tsinghua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Microsoft Office 用户</cp:lastModifiedBy>
  <cp:revision>1244</cp:revision>
  <dcterms:created xsi:type="dcterms:W3CDTF">2010-04-03T05:48:00Z</dcterms:created>
  <dcterms:modified xsi:type="dcterms:W3CDTF">2018-12-18T04:04:39Z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